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7" r:id="rId2"/>
    <p:sldId id="279" r:id="rId3"/>
    <p:sldId id="280" r:id="rId4"/>
    <p:sldId id="281" r:id="rId5"/>
    <p:sldId id="312" r:id="rId6"/>
    <p:sldId id="313" r:id="rId7"/>
    <p:sldId id="284" r:id="rId8"/>
    <p:sldId id="288" r:id="rId9"/>
    <p:sldId id="289" r:id="rId10"/>
    <p:sldId id="290" r:id="rId11"/>
    <p:sldId id="291" r:id="rId12"/>
    <p:sldId id="292" r:id="rId13"/>
    <p:sldId id="297" r:id="rId14"/>
    <p:sldId id="298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1" r:id="rId24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58C"/>
    <a:srgbClr val="FFEAA7"/>
    <a:srgbClr val="EEEA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25B9-2589-438E-9DAA-48DE4B19891D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1D21-540D-48C6-8290-68ADF8E2AD7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DD53-3159-4EA1-95BB-AE0852E90868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4E58-9A9C-444D-A93E-A9925B0BC3C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8245-A0C5-47C5-A9CF-CCA99A0CB89E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CF81-3FAD-419B-88A0-EB5703282C1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CC42-5C93-4A0E-91FE-6A206C91CD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52E4-D879-403C-8A78-FAF59B91D6E0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D032-A573-4342-8BC1-CD6CD6B7F1A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B27E-54D2-46DF-8BB1-B6C723CB0C81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335D-8DCF-4464-948D-9E0AAE8CECB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7F2-432C-43C4-AC8E-5FEFB0637BDC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825-1ABE-483A-9FBA-AC4C18C671D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8A64-B166-4F9B-96F9-D7CE974B922A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4DC6-96DA-4B14-9A0D-2ED80A521EC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C195-3E8B-4A7D-9B69-0E3971644434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46F6-E696-40F6-8D2D-AD9220CBCD5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87D3-38E0-4D2F-BB75-84E7DB6274FE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DAF5-F9D5-4829-9C8B-D4E5ADBE2F1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5389-12DD-4165-8A8C-B1D222B258EE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809E7-5F3C-46A5-81F4-D792AEDFE73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1B56-13A7-419C-A9E3-0CEA0EBA5E0B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DED4-0AB7-4C7E-B85F-5182D41DFE0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604723-DC0E-4532-AB7D-9EAC58BE61CF}" type="datetimeFigureOut">
              <a:rPr lang="es-CO"/>
              <a:pPr>
                <a:defRPr/>
              </a:pPr>
              <a:t>21/12/2018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F89D01-F3FC-434A-83E3-447D92E7C15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  <p:sldLayoutId id="21474837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670" y="692696"/>
            <a:ext cx="2247434" cy="170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40"/>
          <p:cNvSpPr>
            <a:spLocks noChangeArrowheads="1"/>
          </p:cNvSpPr>
          <p:nvPr/>
        </p:nvSpPr>
        <p:spPr bwMode="auto">
          <a:xfrm flipV="1">
            <a:off x="684213" y="2349500"/>
            <a:ext cx="7632700" cy="433388"/>
          </a:xfrm>
          <a:custGeom>
            <a:avLst/>
            <a:gdLst>
              <a:gd name="G0" fmla="+- 1473 0 0"/>
              <a:gd name="G1" fmla="+- 21600 0 1473"/>
              <a:gd name="G2" fmla="*/ 1473 1 2"/>
              <a:gd name="G3" fmla="+- 21600 0 G2"/>
              <a:gd name="G4" fmla="+/ 1473 21600 2"/>
              <a:gd name="G5" fmla="+/ G1 0 2"/>
              <a:gd name="G6" fmla="*/ 21600 21600 1473"/>
              <a:gd name="G7" fmla="*/ G6 1 2"/>
              <a:gd name="G8" fmla="+- 21600 0 G7"/>
              <a:gd name="G9" fmla="*/ 21600 1 2"/>
              <a:gd name="G10" fmla="+- 1473 0 G9"/>
              <a:gd name="G11" fmla="?: G10 G8 0"/>
              <a:gd name="G12" fmla="?: G10 G7 21600"/>
              <a:gd name="T0" fmla="*/ 20863 w 21600"/>
              <a:gd name="T1" fmla="*/ 10800 h 21600"/>
              <a:gd name="T2" fmla="*/ 10800 w 21600"/>
              <a:gd name="T3" fmla="*/ 21600 h 21600"/>
              <a:gd name="T4" fmla="*/ 737 w 21600"/>
              <a:gd name="T5" fmla="*/ 10800 h 21600"/>
              <a:gd name="T6" fmla="*/ 10800 w 21600"/>
              <a:gd name="T7" fmla="*/ 0 h 21600"/>
              <a:gd name="T8" fmla="*/ 2537 w 21600"/>
              <a:gd name="T9" fmla="*/ 2537 h 21600"/>
              <a:gd name="T10" fmla="*/ 19063 w 21600"/>
              <a:gd name="T11" fmla="*/ 1906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473" y="21600"/>
                </a:lnTo>
                <a:lnTo>
                  <a:pt x="2012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8675" name="WordArt 28"/>
          <p:cNvSpPr>
            <a:spLocks noChangeArrowheads="1" noChangeShapeType="1" noTextEdit="1"/>
          </p:cNvSpPr>
          <p:nvPr/>
        </p:nvSpPr>
        <p:spPr bwMode="auto">
          <a:xfrm>
            <a:off x="1836738" y="2133600"/>
            <a:ext cx="5111750" cy="3603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CC"/>
              </a:extrusion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Federación Sindical Mundial</a:t>
            </a:r>
          </a:p>
        </p:txBody>
      </p:sp>
      <p:sp>
        <p:nvSpPr>
          <p:cNvPr id="7" name="6 Triángulo isósceles"/>
          <p:cNvSpPr/>
          <p:nvPr/>
        </p:nvSpPr>
        <p:spPr>
          <a:xfrm flipV="1">
            <a:off x="1187624" y="2932249"/>
            <a:ext cx="6697241" cy="1044116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8679" name="7 CuadroTexto"/>
          <p:cNvSpPr txBox="1">
            <a:spLocks noChangeArrowheads="1"/>
          </p:cNvSpPr>
          <p:nvPr/>
        </p:nvSpPr>
        <p:spPr bwMode="auto">
          <a:xfrm>
            <a:off x="1042988" y="4292600"/>
            <a:ext cx="71294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3200" b="1">
                <a:solidFill>
                  <a:srgbClr val="0070C0"/>
                </a:solidFill>
              </a:rPr>
              <a:t>FUNDAMENTOS Y BALANCE</a:t>
            </a:r>
          </a:p>
          <a:p>
            <a:pPr algn="ctr" eaLnBrk="0" hangingPunct="0"/>
            <a:r>
              <a:rPr lang="es-CO" sz="3200" b="1">
                <a:solidFill>
                  <a:srgbClr val="0070C0"/>
                </a:solidFill>
              </a:rPr>
              <a:t> DE SU LABOR CLASISTA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7 Rectángulo"/>
          <p:cNvSpPr>
            <a:spLocks noChangeArrowheads="1"/>
          </p:cNvSpPr>
          <p:nvPr/>
        </p:nvSpPr>
        <p:spPr bwMode="auto">
          <a:xfrm>
            <a:off x="2268538" y="-26988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latin typeface="Calibri" pitchFamily="34" charset="0"/>
              </a:rPr>
              <a:t>CAPÍTULO 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59632" y="332656"/>
            <a:ext cx="763284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NUESTRA POLÍTICA DE ORGANIZACIÓN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-Nuevas Tareas-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" name="Imagen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734030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333500"/>
            <a:ext cx="83439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drytech.co.uk/demo/loo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49288"/>
            <a:ext cx="802640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23850" y="2557463"/>
            <a:ext cx="21066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Las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Oficinas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Regionales</a:t>
            </a:r>
          </a:p>
        </p:txBody>
      </p:sp>
      <p:sp>
        <p:nvSpPr>
          <p:cNvPr id="38915" name="3 Rectángulo"/>
          <p:cNvSpPr>
            <a:spLocks noChangeArrowheads="1"/>
          </p:cNvSpPr>
          <p:nvPr/>
        </p:nvSpPr>
        <p:spPr bwMode="auto">
          <a:xfrm>
            <a:off x="6875463" y="1962150"/>
            <a:ext cx="210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s-CO" sz="3600" b="1">
                <a:solidFill>
                  <a:srgbClr val="002060"/>
                </a:solidFill>
                <a:latin typeface="Calibri" pitchFamily="34" charset="0"/>
              </a:rPr>
              <a:t>U</a:t>
            </a:r>
          </a:p>
          <a:p>
            <a:pPr lvl="1" algn="ctr"/>
            <a:r>
              <a:rPr lang="es-CO" sz="3600" b="1">
                <a:solidFill>
                  <a:srgbClr val="002060"/>
                </a:solidFill>
                <a:latin typeface="Calibri" pitchFamily="34" charset="0"/>
              </a:rPr>
              <a:t>I</a:t>
            </a:r>
          </a:p>
          <a:p>
            <a:pPr lvl="1" algn="ctr"/>
            <a:r>
              <a:rPr lang="es-CO" sz="3600" b="1">
                <a:solidFill>
                  <a:srgbClr val="002060"/>
                </a:solidFill>
                <a:latin typeface="Calibri" pitchFamily="34" charset="0"/>
              </a:rPr>
              <a:t>S</a:t>
            </a:r>
            <a:endParaRPr lang="es-ES" sz="3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938" y="1844675"/>
            <a:ext cx="2303462" cy="3698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latin typeface="+mn-lt"/>
                <a:cs typeface="+mn-cs"/>
              </a:rPr>
              <a:t>SECRETARIADO</a:t>
            </a:r>
            <a:endParaRPr lang="es-ES" dirty="0">
              <a:latin typeface="+mn-lt"/>
              <a:cs typeface="+mn-cs"/>
            </a:endParaRPr>
          </a:p>
        </p:txBody>
      </p:sp>
      <p:sp>
        <p:nvSpPr>
          <p:cNvPr id="38917" name="6 CuadroTexto"/>
          <p:cNvSpPr txBox="1">
            <a:spLocks noChangeArrowheads="1"/>
          </p:cNvSpPr>
          <p:nvPr/>
        </p:nvSpPr>
        <p:spPr bwMode="auto">
          <a:xfrm>
            <a:off x="4356100" y="5016500"/>
            <a:ext cx="35290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200">
                <a:solidFill>
                  <a:srgbClr val="001236"/>
                </a:solidFill>
                <a:latin typeface="Calibri" pitchFamily="34" charset="0"/>
              </a:rPr>
              <a:t>Organizaciones</a:t>
            </a:r>
          </a:p>
          <a:p>
            <a:pPr algn="ctr"/>
            <a:r>
              <a:rPr lang="es-CO" sz="3200">
                <a:solidFill>
                  <a:srgbClr val="001236"/>
                </a:solidFill>
                <a:latin typeface="Calibri" pitchFamily="34" charset="0"/>
              </a:rPr>
              <a:t>de Base</a:t>
            </a:r>
            <a:endParaRPr lang="es-ES" sz="3200">
              <a:solidFill>
                <a:srgbClr val="001236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9975" y="2498725"/>
            <a:ext cx="2303463" cy="1938338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Asia – Pacífico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África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América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Oriente Medio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Europa</a:t>
            </a:r>
            <a:endParaRPr lang="es-ES" sz="24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64163" y="1700213"/>
            <a:ext cx="2447925" cy="2801937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Metal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Energía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Transporte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Agricultura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Construcción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Banca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Servicios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Jubilados</a:t>
            </a:r>
            <a:endParaRPr lang="es-ES" sz="22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203575" y="1700213"/>
            <a:ext cx="0" cy="36036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3203575" y="2060575"/>
            <a:ext cx="28892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899592" y="4797152"/>
            <a:ext cx="2952328" cy="144016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8925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797425"/>
            <a:ext cx="1733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1920937" y="44624"/>
            <a:ext cx="5747407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entury Gothic" pitchFamily="34" charset="0"/>
                <a:cs typeface="Arial" pitchFamily="34" charset="0"/>
              </a:rPr>
              <a:t>Federación Sindical Mundial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116013" y="4581525"/>
            <a:ext cx="0" cy="1584325"/>
          </a:xfrm>
          <a:prstGeom prst="line">
            <a:avLst/>
          </a:prstGeom>
          <a:ln w="38100">
            <a:solidFill>
              <a:srgbClr val="6397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1116013" y="6165850"/>
            <a:ext cx="2735262" cy="0"/>
          </a:xfrm>
          <a:prstGeom prst="line">
            <a:avLst/>
          </a:prstGeom>
          <a:ln w="38100">
            <a:solidFill>
              <a:srgbClr val="6397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8172450" y="4581525"/>
            <a:ext cx="0" cy="360363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 redondeado"/>
          <p:cNvSpPr/>
          <p:nvPr/>
        </p:nvSpPr>
        <p:spPr>
          <a:xfrm>
            <a:off x="900113" y="1052513"/>
            <a:ext cx="6624637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1692275" y="981075"/>
            <a:ext cx="5400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CONSEJO PRESIDENCIAL</a:t>
            </a:r>
            <a:endParaRPr lang="es-ES" sz="36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7 CuadroTexto"/>
          <p:cNvSpPr txBox="1">
            <a:spLocks noChangeArrowheads="1"/>
          </p:cNvSpPr>
          <p:nvPr/>
        </p:nvSpPr>
        <p:spPr bwMode="auto">
          <a:xfrm>
            <a:off x="611188" y="188913"/>
            <a:ext cx="81375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200" b="1">
                <a:solidFill>
                  <a:srgbClr val="C00000"/>
                </a:solidFill>
                <a:latin typeface="Calibri" pitchFamily="34" charset="0"/>
              </a:rPr>
              <a:t>FSM: ESTRUCTURA ORGANIZATIVA  Y BASES DE FUNCIONAMIENTO</a:t>
            </a:r>
            <a:endParaRPr lang="es-ES" sz="22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638175"/>
            <a:ext cx="83439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2 Rectángulo"/>
          <p:cNvSpPr>
            <a:spLocks noChangeArrowheads="1"/>
          </p:cNvSpPr>
          <p:nvPr/>
        </p:nvSpPr>
        <p:spPr bwMode="auto">
          <a:xfrm>
            <a:off x="611188" y="96838"/>
            <a:ext cx="7932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LAS UNIONES INTERNACIONALES SECTORIALES (UIS)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827088"/>
            <a:ext cx="80295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2 Rectángulo"/>
          <p:cNvSpPr>
            <a:spLocks noChangeArrowheads="1"/>
          </p:cNvSpPr>
          <p:nvPr/>
        </p:nvSpPr>
        <p:spPr bwMode="auto">
          <a:xfrm>
            <a:off x="2595563" y="188913"/>
            <a:ext cx="3632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DEFINICIÓN DE LAS UIS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82772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5 Rectángulo"/>
          <p:cNvSpPr>
            <a:spLocks noChangeArrowheads="1"/>
          </p:cNvSpPr>
          <p:nvPr/>
        </p:nvSpPr>
        <p:spPr bwMode="auto">
          <a:xfrm>
            <a:off x="1619250" y="241300"/>
            <a:ext cx="632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UIS vs EMPRESAS “TRANSNACIONALES”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125538"/>
            <a:ext cx="86296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3596" y="0"/>
            <a:ext cx="6262740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Las organizaciones nacionales de base,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nuestros afiliados y amigos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974725"/>
            <a:ext cx="84010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apecio"/>
          <p:cNvSpPr/>
          <p:nvPr/>
        </p:nvSpPr>
        <p:spPr>
          <a:xfrm flipV="1">
            <a:off x="323850" y="4845050"/>
            <a:ext cx="8280400" cy="1512888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324508" y="1040252"/>
            <a:ext cx="8280920" cy="3785652"/>
          </a:xfrm>
          <a:prstGeom prst="rect">
            <a:avLst/>
          </a:prstGeom>
          <a:solidFill>
            <a:srgbClr val="FFEAA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002060"/>
                </a:solidFill>
              </a:rPr>
              <a:t>Las organizaciones de base siempre han tenido que desarrollar tareas difíciles y </a:t>
            </a:r>
            <a:r>
              <a:rPr lang="es-ES" sz="2000" dirty="0">
                <a:solidFill>
                  <a:srgbClr val="002060"/>
                </a:solidFill>
              </a:rPr>
              <a:t>han jugado </a:t>
            </a:r>
            <a:r>
              <a:rPr lang="es-ES" sz="2000" dirty="0">
                <a:solidFill>
                  <a:srgbClr val="002060"/>
                </a:solidFill>
              </a:rPr>
              <a:t>un importante papel tanto a nivel local, regional como sectorial. </a:t>
            </a:r>
            <a:endParaRPr lang="es-ES" sz="2000" dirty="0">
              <a:solidFill>
                <a:srgbClr val="00206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00206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002060"/>
                </a:solidFill>
              </a:rPr>
              <a:t>Para desempeñar este </a:t>
            </a:r>
            <a:r>
              <a:rPr lang="es-ES" sz="2000" dirty="0">
                <a:solidFill>
                  <a:srgbClr val="002060"/>
                </a:solidFill>
              </a:rPr>
              <a:t>papel </a:t>
            </a:r>
            <a:r>
              <a:rPr lang="es-ES" sz="2000" dirty="0">
                <a:solidFill>
                  <a:srgbClr val="002060"/>
                </a:solidFill>
              </a:rPr>
              <a:t>deben:</a:t>
            </a: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000" dirty="0">
                <a:solidFill>
                  <a:srgbClr val="002060"/>
                </a:solidFill>
              </a:rPr>
              <a:t>Ser </a:t>
            </a:r>
            <a:r>
              <a:rPr lang="es-ES" sz="2000" dirty="0">
                <a:solidFill>
                  <a:srgbClr val="002060"/>
                </a:solidFill>
              </a:rPr>
              <a:t>organizaciones masivas, democráticas y militantes que acepten a </a:t>
            </a:r>
            <a:r>
              <a:rPr lang="es-ES" sz="2000" dirty="0">
                <a:solidFill>
                  <a:srgbClr val="002060"/>
                </a:solidFill>
              </a:rPr>
              <a:t>todos los </a:t>
            </a:r>
            <a:r>
              <a:rPr lang="es-ES" sz="2000" dirty="0">
                <a:solidFill>
                  <a:srgbClr val="002060"/>
                </a:solidFill>
              </a:rPr>
              <a:t>trabajadores en sus filas sin distinción de religión o sexo, diferencias ideológicas, </a:t>
            </a:r>
            <a:r>
              <a:rPr lang="es-ES" sz="2000" dirty="0">
                <a:solidFill>
                  <a:srgbClr val="002060"/>
                </a:solidFill>
              </a:rPr>
              <a:t>raciales y </a:t>
            </a:r>
            <a:r>
              <a:rPr lang="es-ES" sz="2000" dirty="0">
                <a:solidFill>
                  <a:srgbClr val="002060"/>
                </a:solidFill>
              </a:rPr>
              <a:t>lingüísticas. </a:t>
            </a:r>
            <a:endParaRPr lang="es-ES" sz="2000" dirty="0">
              <a:solidFill>
                <a:srgbClr val="002060"/>
              </a:solidFill>
            </a:endParaRP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S" sz="2000" dirty="0">
              <a:solidFill>
                <a:srgbClr val="002060"/>
              </a:solidFill>
            </a:endParaRP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000" dirty="0">
                <a:solidFill>
                  <a:srgbClr val="002060"/>
                </a:solidFill>
              </a:rPr>
              <a:t>Unir </a:t>
            </a:r>
            <a:r>
              <a:rPr lang="es-ES" sz="2000" dirty="0">
                <a:solidFill>
                  <a:srgbClr val="002060"/>
                </a:solidFill>
              </a:rPr>
              <a:t>a los trabajadores sobre la base del interés común que tienen </a:t>
            </a:r>
            <a:r>
              <a:rPr lang="es-ES" sz="2000" dirty="0">
                <a:solidFill>
                  <a:srgbClr val="002060"/>
                </a:solidFill>
              </a:rPr>
              <a:t>como miembros </a:t>
            </a:r>
            <a:r>
              <a:rPr lang="es-ES" sz="2000" dirty="0">
                <a:solidFill>
                  <a:srgbClr val="002060"/>
                </a:solidFill>
              </a:rPr>
              <a:t>de la clase obrera, educarlos y mostrarles la forma de lograr su emancipación </a:t>
            </a:r>
            <a:r>
              <a:rPr lang="es-ES" sz="2000" dirty="0">
                <a:solidFill>
                  <a:srgbClr val="002060"/>
                </a:solidFill>
              </a:rPr>
              <a:t>y liberación </a:t>
            </a:r>
            <a:r>
              <a:rPr lang="es-ES" sz="2000" dirty="0">
                <a:solidFill>
                  <a:srgbClr val="002060"/>
                </a:solidFill>
              </a:rPr>
              <a:t>de la esclavitud de la explotación</a:t>
            </a:r>
            <a:r>
              <a:rPr lang="es-ES" sz="2000" dirty="0">
                <a:solidFill>
                  <a:srgbClr val="002060"/>
                </a:solidFill>
              </a:rPr>
              <a:t>. 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26146" y="0"/>
            <a:ext cx="56776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DEBERES DE LAS ORGANIZACIONES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NACIONALES DE BASE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4797152"/>
            <a:ext cx="8280920" cy="163121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002060"/>
                </a:solidFill>
              </a:rPr>
              <a:t>Para </a:t>
            </a:r>
            <a:r>
              <a:rPr lang="es-ES" sz="2000" dirty="0">
                <a:solidFill>
                  <a:srgbClr val="002060"/>
                </a:solidFill>
              </a:rPr>
              <a:t>que las organizaciones sindicales de base tengan la aprobación y respeto </a:t>
            </a:r>
            <a:r>
              <a:rPr lang="es-ES" sz="2000" dirty="0">
                <a:solidFill>
                  <a:srgbClr val="002060"/>
                </a:solidFill>
              </a:rPr>
              <a:t>de los </a:t>
            </a:r>
            <a:r>
              <a:rPr lang="es-ES" sz="2000" dirty="0">
                <a:solidFill>
                  <a:srgbClr val="002060"/>
                </a:solidFill>
              </a:rPr>
              <a:t>trabajadores, </a:t>
            </a:r>
            <a:r>
              <a:rPr lang="es-ES" sz="2000" b="1" dirty="0">
                <a:solidFill>
                  <a:srgbClr val="002060"/>
                </a:solidFill>
              </a:rPr>
              <a:t>deben tener un funcionamiento democrático y abierto </a:t>
            </a:r>
            <a:endParaRPr lang="es-ES" sz="20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002060"/>
                </a:solidFill>
              </a:rPr>
              <a:t> </a:t>
            </a:r>
            <a:r>
              <a:rPr lang="es-ES" sz="2000" b="1" dirty="0">
                <a:solidFill>
                  <a:srgbClr val="002060"/>
                </a:solidFill>
              </a:rPr>
              <a:t>y </a:t>
            </a:r>
            <a:r>
              <a:rPr lang="es-ES" sz="2000" b="1" dirty="0">
                <a:solidFill>
                  <a:srgbClr val="002060"/>
                </a:solidFill>
              </a:rPr>
              <a:t>estar sujetas </a:t>
            </a:r>
            <a:r>
              <a:rPr lang="es-ES" sz="2000" b="1" dirty="0">
                <a:solidFill>
                  <a:srgbClr val="002060"/>
                </a:solidFill>
              </a:rPr>
              <a:t>a la </a:t>
            </a:r>
            <a:r>
              <a:rPr lang="es-ES" sz="2000" b="1" dirty="0">
                <a:solidFill>
                  <a:srgbClr val="002060"/>
                </a:solidFill>
              </a:rPr>
              <a:t>crítica, sugerencias y comentarios</a:t>
            </a:r>
            <a:r>
              <a:rPr lang="es-ES" sz="2000" dirty="0">
                <a:solidFill>
                  <a:srgbClr val="002060"/>
                </a:solidFill>
              </a:rPr>
              <a:t>. </a:t>
            </a:r>
            <a:endParaRPr lang="es-ES" sz="20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002060"/>
                </a:solidFill>
              </a:rPr>
              <a:t>Tienen </a:t>
            </a:r>
            <a:r>
              <a:rPr lang="es-ES" sz="2000" dirty="0">
                <a:solidFill>
                  <a:srgbClr val="002060"/>
                </a:solidFill>
              </a:rPr>
              <a:t>que tomar en consideración la opinión de </a:t>
            </a:r>
            <a:r>
              <a:rPr lang="es-ES" sz="2000" dirty="0">
                <a:solidFill>
                  <a:srgbClr val="002060"/>
                </a:solidFill>
              </a:rPr>
              <a:t>sus miembros</a:t>
            </a:r>
            <a:r>
              <a:rPr lang="es-ES" sz="2000" dirty="0">
                <a:solidFill>
                  <a:srgbClr val="002060"/>
                </a:solidFill>
              </a:rPr>
              <a:t>, </a:t>
            </a:r>
            <a:endParaRPr lang="es-ES" sz="20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002060"/>
                </a:solidFill>
              </a:rPr>
              <a:t>respetar </a:t>
            </a:r>
            <a:r>
              <a:rPr lang="es-ES" sz="2000" dirty="0">
                <a:solidFill>
                  <a:srgbClr val="002060"/>
                </a:solidFill>
              </a:rPr>
              <a:t>los estatutos e implementarlos</a:t>
            </a:r>
            <a:r>
              <a:rPr lang="es-ES" sz="2000" dirty="0">
                <a:solidFill>
                  <a:srgbClr val="002060"/>
                </a:solidFill>
              </a:rPr>
              <a:t>.</a:t>
            </a:r>
            <a:endParaRPr lang="es-E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288" y="908050"/>
            <a:ext cx="8424862" cy="5616575"/>
          </a:xfrm>
          <a:prstGeom prst="roundRect">
            <a:avLst>
              <a:gd name="adj" fmla="val 3092"/>
            </a:avLst>
          </a:prstGeom>
          <a:solidFill>
            <a:srgbClr val="FFF4D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39552" y="2708920"/>
            <a:ext cx="8208912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552" y="4581128"/>
            <a:ext cx="8208912" cy="10081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539552" y="1086122"/>
            <a:ext cx="8208912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539750" y="1089025"/>
            <a:ext cx="82089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>
                <a:latin typeface="Calibri" pitchFamily="34" charset="0"/>
              </a:rPr>
              <a:t>La FSM se </a:t>
            </a:r>
            <a:r>
              <a:rPr lang="es-ES" sz="2000" b="1">
                <a:latin typeface="Calibri" pitchFamily="34" charset="0"/>
              </a:rPr>
              <a:t>opone a cualquier tipo de funcionamiento antidemocrático </a:t>
            </a:r>
            <a:r>
              <a:rPr lang="es-ES" sz="2000">
                <a:latin typeface="Calibri" pitchFamily="34" charset="0"/>
              </a:rPr>
              <a:t>de los sindicatos a todos los niveles. </a:t>
            </a:r>
          </a:p>
          <a:p>
            <a:pPr algn="just"/>
            <a:endParaRPr lang="es-ES" sz="1200">
              <a:latin typeface="Calibri" pitchFamily="34" charset="0"/>
            </a:endParaRPr>
          </a:p>
          <a:p>
            <a:pPr algn="just"/>
            <a:r>
              <a:rPr lang="es-ES" sz="2000">
                <a:latin typeface="Calibri" pitchFamily="34" charset="0"/>
              </a:rPr>
              <a:t>Desde su fundación ha llevado a cabo una lucha constante para que impere la democracia en la vida y funcionamiento de los sindicatos. </a:t>
            </a:r>
          </a:p>
          <a:p>
            <a:pPr algn="just"/>
            <a:endParaRPr lang="es-ES" sz="1200">
              <a:latin typeface="Calibri" pitchFamily="34" charset="0"/>
            </a:endParaRPr>
          </a:p>
          <a:p>
            <a:pPr algn="just"/>
            <a:r>
              <a:rPr lang="es-ES" sz="2000">
                <a:latin typeface="Calibri" pitchFamily="34" charset="0"/>
              </a:rPr>
              <a:t>La FSM es </a:t>
            </a:r>
            <a:r>
              <a:rPr lang="es-ES" sz="2000" b="1">
                <a:latin typeface="Calibri" pitchFamily="34" charset="0"/>
              </a:rPr>
              <a:t>contraria al funcionamiento burocrático, al método de dirección autoritario, a la rutina y el arribismo</a:t>
            </a:r>
            <a:r>
              <a:rPr lang="es-ES" sz="2000">
                <a:latin typeface="Calibri" pitchFamily="34" charset="0"/>
              </a:rPr>
              <a:t>. </a:t>
            </a:r>
          </a:p>
          <a:p>
            <a:pPr algn="just"/>
            <a:endParaRPr lang="es-ES" sz="1200">
              <a:latin typeface="Calibri" pitchFamily="34" charset="0"/>
            </a:endParaRPr>
          </a:p>
          <a:p>
            <a:pPr algn="just"/>
            <a:r>
              <a:rPr lang="es-ES" sz="2000">
                <a:latin typeface="Calibri" pitchFamily="34" charset="0"/>
              </a:rPr>
              <a:t>Los </a:t>
            </a:r>
            <a:r>
              <a:rPr lang="es-ES" sz="2000" b="1">
                <a:latin typeface="Calibri" pitchFamily="34" charset="0"/>
              </a:rPr>
              <a:t>sindicalistas electos son voluntarios </a:t>
            </a:r>
            <a:r>
              <a:rPr lang="es-ES" sz="2000">
                <a:latin typeface="Calibri" pitchFamily="34" charset="0"/>
              </a:rPr>
              <a:t>en los órganos de dirección, por lo tanto, éstos son cargos para ofrecer lo mejor de sí mismos, </a:t>
            </a:r>
            <a:r>
              <a:rPr lang="es-ES" sz="2000" b="1">
                <a:latin typeface="Calibri" pitchFamily="34" charset="0"/>
              </a:rPr>
              <a:t>son cargos de lucha y no cargos para obtener poder o hacer carrera</a:t>
            </a:r>
            <a:r>
              <a:rPr lang="es-ES" sz="2000">
                <a:latin typeface="Calibri" pitchFamily="34" charset="0"/>
              </a:rPr>
              <a:t>. </a:t>
            </a:r>
          </a:p>
          <a:p>
            <a:pPr algn="just"/>
            <a:endParaRPr lang="es-ES" sz="1200">
              <a:latin typeface="Calibri" pitchFamily="34" charset="0"/>
            </a:endParaRPr>
          </a:p>
          <a:p>
            <a:pPr algn="just"/>
            <a:r>
              <a:rPr lang="es-ES" sz="2000">
                <a:latin typeface="Calibri" pitchFamily="34" charset="0"/>
              </a:rPr>
              <a:t>El movimiento sindical clasista condena las tácticas de reformismo y sindicalismo patronal, donde los </a:t>
            </a:r>
            <a:r>
              <a:rPr lang="es-ES" sz="2000" b="1">
                <a:latin typeface="Calibri" pitchFamily="34" charset="0"/>
              </a:rPr>
              <a:t>sindicalistas se aprovechan de sus cargos para ganar dinero y vivir bien</a:t>
            </a:r>
            <a:r>
              <a:rPr lang="es-ES" sz="2000">
                <a:latin typeface="Calibri" pitchFamily="34" charset="0"/>
              </a:rPr>
              <a:t>. </a:t>
            </a:r>
          </a:p>
          <a:p>
            <a:pPr algn="just"/>
            <a:endParaRPr lang="es-ES" sz="120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95736" y="169476"/>
            <a:ext cx="590465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DEMOCRACIA Y MILITANCIA FSM</a:t>
            </a:r>
          </a:p>
        </p:txBody>
      </p:sp>
      <p:pic>
        <p:nvPicPr>
          <p:cNvPr id="10" name="Picture 2" descr="http://www.lasillavacia.com/sites/default/files/media/photo/9901/9901_interna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-20656"/>
            <a:ext cx="2160240" cy="1001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6094" name="10 Rectángulo"/>
          <p:cNvSpPr>
            <a:spLocks noChangeArrowheads="1"/>
          </p:cNvSpPr>
          <p:nvPr/>
        </p:nvSpPr>
        <p:spPr bwMode="auto">
          <a:xfrm>
            <a:off x="468313" y="5661025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>
                <a:latin typeface="Calibri" pitchFamily="34" charset="0"/>
              </a:rPr>
              <a:t>Estos sindicalistas son los medios utilizados por el capital y las multinacionales. Son los </a:t>
            </a:r>
            <a:r>
              <a:rPr lang="es-ES" sz="2000" b="1">
                <a:latin typeface="Calibri" pitchFamily="34" charset="0"/>
              </a:rPr>
              <a:t>enemigos de los trabajadores y muy peligrosos</a:t>
            </a:r>
            <a:r>
              <a:rPr lang="es-ES" sz="20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68313" y="1412875"/>
            <a:ext cx="8280400" cy="4608513"/>
          </a:xfrm>
          <a:prstGeom prst="roundRect">
            <a:avLst>
              <a:gd name="adj" fmla="val 5786"/>
            </a:avLst>
          </a:prstGeom>
          <a:solidFill>
            <a:srgbClr val="FFF4D1"/>
          </a:solidFill>
          <a:ln>
            <a:solidFill>
              <a:srgbClr val="FFD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042988" y="2781300"/>
            <a:ext cx="7489825" cy="2808288"/>
          </a:xfrm>
          <a:prstGeom prst="rect">
            <a:avLst/>
          </a:prstGeom>
          <a:solidFill>
            <a:srgbClr val="FFF4D1"/>
          </a:solidFill>
          <a:ln>
            <a:solidFill>
              <a:srgbClr val="FFD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028496" y="385500"/>
            <a:ext cx="355334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DIRECTIVAS DE FSM</a:t>
            </a:r>
            <a:endParaRPr lang="es-E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750" y="2511425"/>
            <a:ext cx="79200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  <a:cs typeface="+mn-cs"/>
              </a:rPr>
              <a:t>Dirigir </a:t>
            </a:r>
            <a:r>
              <a:rPr lang="es-ES" b="1" dirty="0">
                <a:latin typeface="+mn-lt"/>
                <a:cs typeface="+mn-cs"/>
              </a:rPr>
              <a:t>abierta, democráticamente y con base clasista los Congresos y </a:t>
            </a:r>
            <a:r>
              <a:rPr lang="es-ES" b="1" dirty="0">
                <a:latin typeface="+mn-lt"/>
                <a:cs typeface="+mn-cs"/>
              </a:rPr>
              <a:t>Reuniones de </a:t>
            </a:r>
            <a:r>
              <a:rPr lang="es-ES" b="1" dirty="0">
                <a:latin typeface="+mn-lt"/>
                <a:cs typeface="+mn-cs"/>
              </a:rPr>
              <a:t>la FSM que discutirán críticamente el trabajo </a:t>
            </a:r>
            <a:r>
              <a:rPr lang="es-ES" dirty="0">
                <a:latin typeface="+mn-lt"/>
                <a:cs typeface="+mn-cs"/>
              </a:rPr>
              <a:t>de los últimos cinco años y </a:t>
            </a:r>
            <a:r>
              <a:rPr lang="es-ES" b="1" dirty="0">
                <a:latin typeface="+mn-lt"/>
                <a:cs typeface="+mn-cs"/>
              </a:rPr>
              <a:t>los </a:t>
            </a:r>
            <a:r>
              <a:rPr lang="es-ES" b="1" dirty="0">
                <a:latin typeface="+mn-lt"/>
                <a:cs typeface="+mn-cs"/>
              </a:rPr>
              <a:t>problemas contemporáneos </a:t>
            </a:r>
            <a:r>
              <a:rPr lang="es-ES" b="1" dirty="0">
                <a:latin typeface="+mn-lt"/>
                <a:cs typeface="+mn-cs"/>
              </a:rPr>
              <a:t>de los trabajadores </a:t>
            </a:r>
            <a:r>
              <a:rPr lang="es-ES" dirty="0">
                <a:latin typeface="+mn-lt"/>
                <a:cs typeface="+mn-cs"/>
              </a:rPr>
              <a:t>en las condiciones de globalización capitalista. </a:t>
            </a:r>
            <a:endParaRPr lang="es-ES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9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  <a:cs typeface="+mn-cs"/>
              </a:rPr>
              <a:t>Deben </a:t>
            </a:r>
            <a:r>
              <a:rPr lang="es-ES" b="1" dirty="0">
                <a:latin typeface="+mn-lt"/>
                <a:cs typeface="+mn-cs"/>
              </a:rPr>
              <a:t>tomar </a:t>
            </a:r>
            <a:r>
              <a:rPr lang="es-ES" b="1" dirty="0">
                <a:latin typeface="+mn-lt"/>
                <a:cs typeface="+mn-cs"/>
              </a:rPr>
              <a:t>decisiones que reflejen las prioridades actuales</a:t>
            </a:r>
            <a:r>
              <a:rPr lang="es-ES" dirty="0">
                <a:latin typeface="+mn-lt"/>
                <a:cs typeface="+mn-cs"/>
              </a:rPr>
              <a:t> para los millones de afiliados, </a:t>
            </a:r>
            <a:r>
              <a:rPr lang="es-ES" dirty="0">
                <a:latin typeface="+mn-lt"/>
                <a:cs typeface="+mn-cs"/>
              </a:rPr>
              <a:t>sus sectores</a:t>
            </a:r>
            <a:r>
              <a:rPr lang="es-ES" dirty="0">
                <a:latin typeface="+mn-lt"/>
                <a:cs typeface="+mn-cs"/>
              </a:rPr>
              <a:t>, regiones y </a:t>
            </a:r>
            <a:r>
              <a:rPr lang="es-ES" dirty="0">
                <a:latin typeface="+mn-lt"/>
                <a:cs typeface="+mn-cs"/>
              </a:rPr>
              <a:t>países.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9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  <a:cs typeface="+mn-cs"/>
              </a:rPr>
              <a:t>La </a:t>
            </a:r>
            <a:r>
              <a:rPr lang="es-ES" dirty="0">
                <a:latin typeface="+mn-lt"/>
                <a:cs typeface="+mn-cs"/>
              </a:rPr>
              <a:t>directiva debe ser elegida con criterio objetivo en cada nivel, sector y </a:t>
            </a:r>
            <a:r>
              <a:rPr lang="es-ES" dirty="0">
                <a:latin typeface="+mn-lt"/>
                <a:cs typeface="+mn-cs"/>
              </a:rPr>
              <a:t>región…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39750" y="1530350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>
                <a:latin typeface="Calibri" pitchFamily="34" charset="0"/>
              </a:rPr>
              <a:t>Les pedimos a todos nuestros dirigentes que continúen insistiendo en hacer de los congresos el más útil e importante evento sindical, ideológico y organizativo. Tenemos que debatir sin restricciones cada tema: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13"/>
          <p:cNvSpPr>
            <a:spLocks noChangeArrowheads="1" noChangeShapeType="1" noTextEdit="1"/>
          </p:cNvSpPr>
          <p:nvPr/>
        </p:nvSpPr>
        <p:spPr bwMode="auto">
          <a:xfrm>
            <a:off x="3419475" y="-26988"/>
            <a:ext cx="2160588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RESEÑA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47675"/>
            <a:ext cx="89630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468313" y="765175"/>
            <a:ext cx="8351837" cy="5256213"/>
          </a:xfrm>
          <a:prstGeom prst="roundRect">
            <a:avLst>
              <a:gd name="adj" fmla="val 37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683568" y="5013176"/>
            <a:ext cx="7992888" cy="100811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683568" y="2780928"/>
            <a:ext cx="7992888" cy="100811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683568" y="980728"/>
            <a:ext cx="7920880" cy="115212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23850" y="981075"/>
            <a:ext cx="8280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s-ES" sz="2200">
                <a:solidFill>
                  <a:schemeClr val="bg1"/>
                </a:solidFill>
                <a:latin typeface="Calibri" pitchFamily="34" charset="0"/>
              </a:rPr>
              <a:t> Deben ser trabajadores, miembros del sector, luchadores, hombres y mujeres de todas las edades, sin distinción de color, raza, etc.</a:t>
            </a:r>
          </a:p>
          <a:p>
            <a:pPr lvl="1" algn="just">
              <a:buFont typeface="Wingdings" pitchFamily="2" charset="2"/>
              <a:buChar char="§"/>
            </a:pPr>
            <a:endParaRPr lang="es-ES" sz="1400"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s-ES" sz="2200">
                <a:latin typeface="Calibri" pitchFamily="34" charset="0"/>
              </a:rPr>
              <a:t> Deben representar sindicatos vivos, sindicatos con acción.</a:t>
            </a:r>
          </a:p>
          <a:p>
            <a:pPr lvl="1" algn="just">
              <a:buFont typeface="Wingdings" pitchFamily="2" charset="2"/>
              <a:buChar char="§"/>
            </a:pPr>
            <a:endParaRPr lang="es-ES" sz="2200"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s-ES" sz="2200">
                <a:solidFill>
                  <a:schemeClr val="bg1"/>
                </a:solidFill>
                <a:latin typeface="Calibri" pitchFamily="34" charset="0"/>
              </a:rPr>
              <a:t> Deben ser capaces de organizar acción y ser cuadros clasistas experimentados.</a:t>
            </a:r>
          </a:p>
          <a:p>
            <a:pPr lvl="1" algn="just">
              <a:buFont typeface="Wingdings" pitchFamily="2" charset="2"/>
              <a:buChar char="§"/>
            </a:pPr>
            <a:endParaRPr lang="es-ES">
              <a:solidFill>
                <a:schemeClr val="bg1"/>
              </a:solidFill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s-ES" sz="2200">
                <a:latin typeface="Calibri" pitchFamily="34" charset="0"/>
              </a:rPr>
              <a:t> Deben ser cuadros democráticos, unitarios, con espíritu de colectividad, resistencia y fuerza ante la crítica y la autocrítica, con espíritu de emulación, que crean y apoyen abiertamente a la FSM.</a:t>
            </a:r>
          </a:p>
          <a:p>
            <a:pPr lvl="1" algn="just">
              <a:buFont typeface="Wingdings" pitchFamily="2" charset="2"/>
              <a:buChar char="§"/>
            </a:pPr>
            <a:endParaRPr lang="es-ES" sz="2200"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s-ES" sz="2200">
                <a:solidFill>
                  <a:schemeClr val="bg1"/>
                </a:solidFill>
                <a:latin typeface="Calibri" pitchFamily="34" charset="0"/>
              </a:rPr>
              <a:t>Deben combatir la corrupción y la burocracia dentro del movimiento sindical.</a:t>
            </a:r>
          </a:p>
          <a:p>
            <a:pPr lvl="1" algn="just">
              <a:buFont typeface="Wingdings" pitchFamily="2" charset="2"/>
              <a:buChar char="§"/>
            </a:pPr>
            <a:endParaRPr lang="es-ES" sz="2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140" name="7 Rectángulo"/>
          <p:cNvSpPr>
            <a:spLocks noChangeArrowheads="1"/>
          </p:cNvSpPr>
          <p:nvPr/>
        </p:nvSpPr>
        <p:spPr bwMode="auto">
          <a:xfrm>
            <a:off x="1465263" y="241300"/>
            <a:ext cx="623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RASGOS DE LAS (os) DIRIGENTES DE FSM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89064" y="169476"/>
            <a:ext cx="598580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PERFIL  DE LOS(as) DIRIGENTES DE FSM</a:t>
            </a:r>
            <a:endParaRPr lang="es-ES" sz="2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908050"/>
            <a:ext cx="8382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32011" y="116632"/>
            <a:ext cx="3899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DIRECTIVAS  GENERALES 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066800"/>
            <a:ext cx="84677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maybelogic.org/maybequarterly/14/CLOSED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67544" y="44625"/>
            <a:ext cx="1800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376238"/>
            <a:ext cx="83439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8"/>
          <p:cNvSpPr>
            <a:spLocks noChangeArrowheads="1"/>
          </p:cNvSpPr>
          <p:nvPr/>
        </p:nvSpPr>
        <p:spPr bwMode="auto">
          <a:xfrm>
            <a:off x="0" y="-26988"/>
            <a:ext cx="9144000" cy="520701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0722" name="WordArt 3"/>
          <p:cNvSpPr>
            <a:spLocks noChangeArrowheads="1" noChangeShapeType="1" noTextEdit="1"/>
          </p:cNvSpPr>
          <p:nvPr/>
        </p:nvSpPr>
        <p:spPr bwMode="auto">
          <a:xfrm>
            <a:off x="3887788" y="44450"/>
            <a:ext cx="1368425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F.S.M.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79438"/>
            <a:ext cx="9220201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4"/>
          <p:cNvSpPr>
            <a:spLocks noChangeArrowheads="1"/>
          </p:cNvSpPr>
          <p:nvPr/>
        </p:nvSpPr>
        <p:spPr bwMode="auto">
          <a:xfrm>
            <a:off x="2411413" y="404813"/>
            <a:ext cx="4392612" cy="5032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2916238" y="44450"/>
            <a:ext cx="33115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FEDERACIÓN SINDICAL MUNDIAL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2771775" y="476250"/>
            <a:ext cx="36004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PRINCIPIOS DE SU ACCIONAR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2025"/>
            <a:ext cx="92583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5" y="981075"/>
            <a:ext cx="87137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s-CO" b="1">
                <a:solidFill>
                  <a:srgbClr val="FF0000"/>
                </a:solidFill>
                <a:latin typeface="Calibri" pitchFamily="34" charset="0"/>
              </a:rPr>
              <a:t>1945-1949: Concreción de un Anhelo Unitario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500">
                <a:latin typeface="Calibri" pitchFamily="34" charset="0"/>
              </a:rPr>
              <a:t>Encarnando el anhelo de unidad y solidaridad de los trabajadores –forjado durante la lucha antifascista en la 2ª Guerra Mundial-  los más representativos sindicatos de los 5 continentes, con diversas concepciones y en representación de 67 millones de afiliados, fundan en  1945 la FSM: una genuina organización mundial, unitaria y clasista.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500">
                <a:latin typeface="Calibri" pitchFamily="34" charset="0"/>
              </a:rPr>
              <a:t>El capital monopolista mediante la “Doctrina Truman”, el Plan Marshall” y sus agentes sindicales desata la “guerra fría”, que -entre sus fines- buscaba dividir y aislar a la FSM.</a:t>
            </a:r>
            <a:r>
              <a:rPr lang="es-CO" sz="1600">
                <a:latin typeface="Calibri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s-CO" b="1">
                <a:solidFill>
                  <a:srgbClr val="FF0000"/>
                </a:solidFill>
                <a:latin typeface="Calibri" pitchFamily="34" charset="0"/>
              </a:rPr>
              <a:t>1949-1956: Ruptura y Posicionamiento Internacional</a:t>
            </a:r>
            <a:endParaRPr lang="es-CO">
              <a:solidFill>
                <a:srgbClr val="FF0000"/>
              </a:solidFill>
              <a:latin typeface="Calibri" pitchFamily="34" charset="0"/>
            </a:endParaRP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500">
                <a:latin typeface="Calibri" pitchFamily="34" charset="0"/>
              </a:rPr>
              <a:t>La AFL de EU cabeza de playa en el fraccionamiento del sindicalismo mundial: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300">
                <a:latin typeface="Calibri" pitchFamily="34" charset="0"/>
              </a:rPr>
              <a:t>En 1947 divide la CTAL (Conf de Trabajadores de América Latina) y da paso a la ORIT en 1951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300">
                <a:latin typeface="Calibri" pitchFamily="34" charset="0"/>
              </a:rPr>
              <a:t>En 1949 con el  TUC (Británico) indujo y precipitó la ruptura  dentro de  la FSM.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300">
                <a:latin typeface="Calibri" pitchFamily="34" charset="0"/>
              </a:rPr>
              <a:t>Sobre esas premisas y con ayuda de otros sindicatos europeo-occidentales crea la CIOSL:  fuerza que desde entonces colabora con los planes de negocios de los monopolios capitalistas.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500">
                <a:latin typeface="Calibri" pitchFamily="34" charset="0"/>
              </a:rPr>
              <a:t>Una vez dividido el movimiento sindical, arreció la represión antisindical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500">
                <a:latin typeface="Calibri" pitchFamily="34" charset="0"/>
              </a:rPr>
              <a:t>Pese a las felonías y represalias, la FSM siguió su línea de acción con los trabajadores: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300">
                <a:latin typeface="Calibri" pitchFamily="34" charset="0"/>
              </a:rPr>
              <a:t> En 1953 elaboró la Carta de Derechos Sindicales y la presentó al debate de la OIT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300">
                <a:latin typeface="Calibri" pitchFamily="34" charset="0"/>
              </a:rPr>
              <a:t>Alienta la participación de la juventud y la mujer en los sindicatos y la centralización sindical;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s-CO" b="1">
                <a:solidFill>
                  <a:srgbClr val="FF0000"/>
                </a:solidFill>
                <a:latin typeface="Calibri" pitchFamily="34" charset="0"/>
              </a:rPr>
              <a:t>1956-1973: Consolidación política y organizativa de FSM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s-CO" sz="1500">
                <a:latin typeface="Calibri" pitchFamily="34" charset="0"/>
              </a:rPr>
              <a:t>Tres acontecimientos de peso internacional  favorecen las luchas lideradas por la FSM: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lphaLcParenR"/>
            </a:pPr>
            <a:r>
              <a:rPr lang="es-CO" sz="1300">
                <a:latin typeface="Calibri" pitchFamily="34" charset="0"/>
              </a:rPr>
              <a:t>El triunfo de los movimiento de liberación de los pueblos de Asia, África, Medio Oriente y América Latina; donde las organizaciones sindicales desempeñan papel decisivo y unitario.  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lphaLcParenR"/>
            </a:pPr>
            <a:r>
              <a:rPr lang="es-CO" sz="1300">
                <a:latin typeface="Calibri" pitchFamily="34" charset="0"/>
              </a:rPr>
              <a:t>El imponente movimiento huelguístico que se desarrolló en Europa, el cual permite el encuentro permanente de la FSM con sindicatos filiales de la CIOSL y la CMT en unidad de acción.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lphaLcParenR"/>
            </a:pPr>
            <a:r>
              <a:rPr lang="es-CO" sz="1300">
                <a:latin typeface="Calibri" pitchFamily="34" charset="0"/>
              </a:rPr>
              <a:t>El vertiginoso desarrollo científico técnico en los países socialistas que alivia la carga laboral, asegura mejores ingresos y mayor tiempo para dedicar a la educación y la cultura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lphaLcParenR"/>
            </a:pPr>
            <a:endParaRPr lang="es-CO" sz="1100">
              <a:latin typeface="Calibri" pitchFamily="34" charset="0"/>
            </a:endParaRPr>
          </a:p>
        </p:txBody>
      </p:sp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1981200" y="549275"/>
            <a:ext cx="57594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Etapas y Vicisitudes de su Desarrollo (1)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520701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2772" name="WordArt 6"/>
          <p:cNvSpPr>
            <a:spLocks noChangeArrowheads="1" noChangeShapeType="1" noTextEdit="1"/>
          </p:cNvSpPr>
          <p:nvPr/>
        </p:nvSpPr>
        <p:spPr bwMode="auto">
          <a:xfrm>
            <a:off x="3887788" y="44450"/>
            <a:ext cx="1368425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F.S.M.</a:t>
            </a:r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936625"/>
            <a:ext cx="8713788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s-CO" b="1">
                <a:solidFill>
                  <a:srgbClr val="FF0000"/>
                </a:solidFill>
                <a:latin typeface="Calibri" pitchFamily="34" charset="0"/>
              </a:rPr>
              <a:t>1973-1985: Enfrentando grandes desafíos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500">
                <a:latin typeface="Calibri" pitchFamily="34" charset="0"/>
              </a:rPr>
              <a:t>Dos hechos enmarcan la dinámica del trabajo creciente de la FSM en el mundo: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300">
                <a:latin typeface="Calibri" pitchFamily="34" charset="0"/>
              </a:rPr>
              <a:t>La profunda crisis económica del capitalismo que se desata en 1970 con la pérdida de paridad dólar-oro (crisis inflacionaria) y se recrudece con la invasión israelí a los países árabes en 1973, que unidas generan alza exorbitante de precios del petróleo (crisis energética), cierre de empresas, ruina del agro (crisis agraria) y mayores niveles de desempleo y miseria.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300">
                <a:latin typeface="Calibri" pitchFamily="34" charset="0"/>
              </a:rPr>
              <a:t> Reavivamiento del  Movimiento huelguístico mundial en protesta unificada  contra las políticas financiera del FMI y Ban Mundial, que descargan el peso de la crisis en los hombros de los trabajadores y  concentran el grueso de las riquezas internacionales en manos de la oligarquía.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500">
                <a:latin typeface="Calibri" pitchFamily="34" charset="0"/>
              </a:rPr>
              <a:t>La tarea central de la FSM es tender lazos de unidad de acción con CMT y CIOSL para enfrentar y derrotar conjuntamente la ofensiva del capital; la CIOSL se niega.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s-CO" b="1">
                <a:solidFill>
                  <a:srgbClr val="FF0000"/>
                </a:solidFill>
                <a:latin typeface="Calibri" pitchFamily="34" charset="0"/>
              </a:rPr>
              <a:t>1985-1993: Los estragos de la Perestroika y la restauración capitalista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s-CO" sz="1500">
                <a:latin typeface="Calibri" pitchFamily="34" charset="0"/>
              </a:rPr>
              <a:t>La crisis general del capitalismo se agudiza; a las expresiones anteriores, se suma la crisis de endeudamiento externo de América Latina (1982) o declaratoria de insolvencia.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s-CO" sz="1500">
                <a:latin typeface="Calibri" pitchFamily="34" charset="0"/>
              </a:rPr>
              <a:t>Para impedir su bancarrota, el capital financiero lanza “Plan Brady” y “Plan Baker” consistente en cambiar deuda por patrimonio (empresas, riquezas naturales, etc)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s-CO" sz="1500">
                <a:latin typeface="Calibri" pitchFamily="34" charset="0"/>
              </a:rPr>
              <a:t>Como salvavidas adicional, los reformistas del campo socialista toman el poder e inician el desmantelamiento de las conquistas y del propio sistema socialista (“perestroika”)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s-CO" b="1">
                <a:solidFill>
                  <a:srgbClr val="FF0000"/>
                </a:solidFill>
                <a:latin typeface="Calibri" pitchFamily="34" charset="0"/>
              </a:rPr>
              <a:t>1993-2006: Se mantiene la voluntad inquebrantable de lucha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s-CO" sz="1500">
                <a:latin typeface="Calibri" pitchFamily="34" charset="0"/>
              </a:rPr>
              <a:t>La restauración del capitalismo en el campo socialista conllevó un duro y artero golpe para la FSM: en sentido organizativo, logístico y financiero.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s-CO" sz="1500">
                <a:latin typeface="Calibri" pitchFamily="34" charset="0"/>
              </a:rPr>
              <a:t>Durante los tres Congresos realizados en ese periodo y en curso de una titánica lucha a interna  la FSM logra refrendarse sus posiciones de clase y reagrupa sus fuerzas; al mismo tiempo rompe la política de aislamiento a que pretendían sumirla la CMT-CIOSL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s-CO" b="1">
                <a:solidFill>
                  <a:srgbClr val="FF0000"/>
                </a:solidFill>
                <a:latin typeface="Calibri" pitchFamily="34" charset="0"/>
              </a:rPr>
              <a:t>2006-2010: Rescate de la Unidad y de la Afiliación Sindical</a:t>
            </a:r>
          </a:p>
        </p:txBody>
      </p:sp>
      <p:sp>
        <p:nvSpPr>
          <p:cNvPr id="33794" name="WordArt 5"/>
          <p:cNvSpPr>
            <a:spLocks noChangeArrowheads="1" noChangeShapeType="1" noTextEdit="1"/>
          </p:cNvSpPr>
          <p:nvPr/>
        </p:nvSpPr>
        <p:spPr bwMode="auto">
          <a:xfrm>
            <a:off x="1981200" y="549275"/>
            <a:ext cx="57594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Etapas y Vicisitudes de su Desarrollo (2)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520701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3796" name="WordArt 7"/>
          <p:cNvSpPr>
            <a:spLocks noChangeArrowheads="1" noChangeShapeType="1" noTextEdit="1"/>
          </p:cNvSpPr>
          <p:nvPr/>
        </p:nvSpPr>
        <p:spPr bwMode="auto">
          <a:xfrm>
            <a:off x="3887788" y="44450"/>
            <a:ext cx="1368425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F.S.M.</a:t>
            </a:r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9"/>
          <p:cNvSpPr>
            <a:spLocks noChangeArrowheads="1"/>
          </p:cNvSpPr>
          <p:nvPr/>
        </p:nvSpPr>
        <p:spPr bwMode="auto">
          <a:xfrm>
            <a:off x="468313" y="844550"/>
            <a:ext cx="8064500" cy="6040438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4818" name="WordArt 3"/>
          <p:cNvSpPr>
            <a:spLocks noChangeArrowheads="1" noChangeShapeType="1" noTextEdit="1"/>
          </p:cNvSpPr>
          <p:nvPr/>
        </p:nvSpPr>
        <p:spPr bwMode="auto">
          <a:xfrm>
            <a:off x="2027238" y="115888"/>
            <a:ext cx="56165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Cronograma  Congresos de FSM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806608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CO"/>
              <a:t>  </a:t>
            </a:r>
            <a:r>
              <a:rPr lang="es-CO" b="1"/>
              <a:t>I </a:t>
            </a:r>
            <a:r>
              <a:rPr lang="es-CO" sz="1600" b="1"/>
              <a:t>Congreso 	</a:t>
            </a:r>
            <a:r>
              <a:rPr lang="es-CO" sz="1600"/>
              <a:t>(París, octubre de 1945) : Congreso fundacional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II Congreso 	(</a:t>
            </a:r>
            <a:r>
              <a:rPr lang="es-CO" sz="1600"/>
              <a:t>Milán, Italia, junio-julio de 1949) :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III Congreso 	(</a:t>
            </a:r>
            <a:r>
              <a:rPr lang="es-CO" sz="1600"/>
              <a:t>Viena, Austria, Octubre de 1953)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IV Congreso 	</a:t>
            </a:r>
            <a:r>
              <a:rPr lang="es-CO" sz="1600"/>
              <a:t>(Leipzig, República Democrática Alemana, octubre de 1957) :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V Congreso 	</a:t>
            </a:r>
            <a:r>
              <a:rPr lang="es-CO" sz="1600"/>
              <a:t>(Moscú, Unión Soviética, diciembre de 1961) :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VI Congreso 	</a:t>
            </a:r>
            <a:r>
              <a:rPr lang="es-CO" sz="1600"/>
              <a:t>(Varsovia, Polonia, octubre de 1965) :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VII Congreso 	(</a:t>
            </a:r>
            <a:r>
              <a:rPr lang="es-CO" sz="1600"/>
              <a:t>Budapest, Hungría, octubre de 1969) :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VIII Congreso 	</a:t>
            </a:r>
            <a:r>
              <a:rPr lang="es-CO" sz="1600"/>
              <a:t>(Varna, Bulgaria, octubre 1973) :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IX Congreso 	</a:t>
            </a:r>
            <a:r>
              <a:rPr lang="es-CO" sz="1600"/>
              <a:t>(Praga, Checoeslovaquia, abril de 1978) :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X Congreso 	</a:t>
            </a:r>
            <a:r>
              <a:rPr lang="es-CO" sz="1600"/>
              <a:t>(La Habana, Cuba, febrero de 1982)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XI Congreso 	</a:t>
            </a:r>
            <a:r>
              <a:rPr lang="es-CO" sz="1600"/>
              <a:t>(Berlín, República Democrática Alemana, septiembre de 1986)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XII Congreso 	</a:t>
            </a:r>
            <a:r>
              <a:rPr lang="es-CO" sz="1600"/>
              <a:t>(Moscú, Unión Soviética, marzo de 1990)</a:t>
            </a:r>
            <a:endParaRPr lang="es-CO" sz="16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XIII Congreso</a:t>
            </a:r>
            <a:r>
              <a:rPr lang="es-CO" sz="1600"/>
              <a:t> 	(Damasco, Siria, 1994)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b="1"/>
              <a:t>  </a:t>
            </a:r>
            <a:r>
              <a:rPr lang="es-CO" sz="1600" b="1"/>
              <a:t>XIV Congreso</a:t>
            </a:r>
            <a:r>
              <a:rPr lang="es-CO" sz="1600"/>
              <a:t> 	(Nueva Delhi, India, marzo de 2000)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b="1"/>
              <a:t>  </a:t>
            </a:r>
            <a:r>
              <a:rPr lang="es-CO" sz="1600" b="1"/>
              <a:t>XV Congreso</a:t>
            </a:r>
            <a:r>
              <a:rPr lang="es-CO" sz="1600"/>
              <a:t> 	(La Habana, Cuba, septiembre de 2006)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 b="1"/>
              <a:t>   XVI Congreso</a:t>
            </a:r>
            <a:r>
              <a:rPr lang="es-CO" sz="1600"/>
              <a:t>	(Atenas, Grecia, abril de 2011)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1600"/>
              <a:t>   XVII Congreso   	(Durbán, Sudáfrica, octubre 2016)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288" y="981075"/>
            <a:ext cx="144462" cy="5876925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531225" y="981075"/>
            <a:ext cx="144463" cy="5876925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95288" y="0"/>
            <a:ext cx="144462" cy="68580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ombo"/>
          <p:cNvSpPr/>
          <p:nvPr/>
        </p:nvSpPr>
        <p:spPr>
          <a:xfrm>
            <a:off x="827584" y="2708920"/>
            <a:ext cx="7560840" cy="216024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051720" y="3297758"/>
            <a:ext cx="5303247" cy="92333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PACTO DE ATENAS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03107" y="5517232"/>
            <a:ext cx="5845895" cy="76944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Política de organización</a:t>
            </a:r>
            <a:endParaRPr lang="es-E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6" name="Picture 8" descr="http://e-ducativa.catedu.es/44700165/aula/archivos/repositorio/3000/3233/html/Radarop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"/>
            <a:ext cx="47164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050" y="692150"/>
            <a:ext cx="17335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1920937" y="116632"/>
            <a:ext cx="5747407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entury Gothic" pitchFamily="34" charset="0"/>
                <a:cs typeface="Arial" pitchFamily="34" charset="0"/>
              </a:rPr>
              <a:t>Federación Sindical Mundial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635375" y="2124075"/>
            <a:ext cx="1873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Equipo Colombia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3772" y="146091"/>
            <a:ext cx="874846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AGUDOS PROBLEMAS DE LOS TRABAJADORES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833438"/>
            <a:ext cx="75628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1290</Words>
  <Application>Microsoft Office PowerPoint</Application>
  <PresentationFormat>Presentación en pantalla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Calibri</vt:lpstr>
      <vt:lpstr>Arial</vt:lpstr>
      <vt:lpstr>Wingdings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</dc:creator>
  <cp:lastModifiedBy>admin</cp:lastModifiedBy>
  <cp:revision>57</cp:revision>
  <dcterms:created xsi:type="dcterms:W3CDTF">2016-05-22T18:53:59Z</dcterms:created>
  <dcterms:modified xsi:type="dcterms:W3CDTF">2018-12-21T16:05:42Z</dcterms:modified>
</cp:coreProperties>
</file>